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4" r:id="rId2"/>
    <p:sldId id="265" r:id="rId3"/>
    <p:sldId id="256" r:id="rId4"/>
    <p:sldId id="257" r:id="rId5"/>
    <p:sldId id="261" r:id="rId6"/>
    <p:sldId id="260" r:id="rId7"/>
    <p:sldId id="266" r:id="rId8"/>
    <p:sldId id="258" r:id="rId9"/>
    <p:sldId id="267" r:id="rId10"/>
    <p:sldId id="259" r:id="rId11"/>
    <p:sldId id="268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  <a:srgbClr val="FF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>
        <p:scale>
          <a:sx n="73" d="100"/>
          <a:sy n="73" d="100"/>
        </p:scale>
        <p:origin x="-1296" y="-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12F215-1741-470B-BDD1-5200305B94C2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535F1D-E268-482B-AC35-28121FB98C4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535F1D-E268-482B-AC35-28121FB98C4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535F1D-E268-482B-AC35-28121FB98C43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FF99FF"/>
              </a:gs>
              <a:gs pos="100000">
                <a:srgbClr val="FFFFFF"/>
              </a:gs>
            </a:gsLst>
            <a:path path="rect">
              <a:fillToRect l="100000" b="10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pic>
        <p:nvPicPr>
          <p:cNvPr id="9219" name="Picture 3" descr="flowers-camelia"/>
          <p:cNvPicPr>
            <a:picLocks noChangeAspect="1" noChangeArrowheads="1"/>
          </p:cNvPicPr>
          <p:nvPr/>
        </p:nvPicPr>
        <p:blipFill>
          <a:blip r:embed="rId2">
            <a:lum bright="18000" contrast="-18000"/>
          </a:blip>
          <a:srcRect/>
          <a:stretch>
            <a:fillRect/>
          </a:stretch>
        </p:blipFill>
        <p:spPr bwMode="auto">
          <a:xfrm>
            <a:off x="4191000" y="5553075"/>
            <a:ext cx="109537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4" descr="flowers-camelia"/>
          <p:cNvPicPr>
            <a:picLocks noChangeAspect="1" noChangeArrowheads="1"/>
          </p:cNvPicPr>
          <p:nvPr/>
        </p:nvPicPr>
        <p:blipFill>
          <a:blip r:embed="rId2">
            <a:lum bright="18000"/>
          </a:blip>
          <a:srcRect/>
          <a:stretch>
            <a:fillRect/>
          </a:stretch>
        </p:blipFill>
        <p:spPr bwMode="auto">
          <a:xfrm>
            <a:off x="0" y="2743200"/>
            <a:ext cx="109537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5" descr="flowers-camelia"/>
          <p:cNvPicPr>
            <a:picLocks noChangeAspect="1" noChangeArrowheads="1"/>
          </p:cNvPicPr>
          <p:nvPr/>
        </p:nvPicPr>
        <p:blipFill>
          <a:blip r:embed="rId2">
            <a:lum bright="18000"/>
          </a:blip>
          <a:srcRect/>
          <a:stretch>
            <a:fillRect/>
          </a:stretch>
        </p:blipFill>
        <p:spPr bwMode="auto">
          <a:xfrm>
            <a:off x="47625" y="5562600"/>
            <a:ext cx="109537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6" descr="flowers-camelia"/>
          <p:cNvPicPr>
            <a:picLocks noChangeAspect="1" noChangeArrowheads="1"/>
          </p:cNvPicPr>
          <p:nvPr/>
        </p:nvPicPr>
        <p:blipFill>
          <a:blip r:embed="rId2">
            <a:lum bright="18000"/>
          </a:blip>
          <a:srcRect/>
          <a:stretch>
            <a:fillRect/>
          </a:stretch>
        </p:blipFill>
        <p:spPr bwMode="auto">
          <a:xfrm>
            <a:off x="2819400" y="5553075"/>
            <a:ext cx="109537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Picture 7" descr="flowers-camelia"/>
          <p:cNvPicPr>
            <a:picLocks noChangeAspect="1" noChangeArrowheads="1"/>
          </p:cNvPicPr>
          <p:nvPr/>
        </p:nvPicPr>
        <p:blipFill>
          <a:blip r:embed="rId2">
            <a:lum bright="18000"/>
          </a:blip>
          <a:srcRect/>
          <a:stretch>
            <a:fillRect/>
          </a:stretch>
        </p:blipFill>
        <p:spPr bwMode="auto">
          <a:xfrm>
            <a:off x="0" y="1371600"/>
            <a:ext cx="109537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4" name="Picture 8" descr="flowers-camelia"/>
          <p:cNvPicPr>
            <a:picLocks noChangeAspect="1" noChangeArrowheads="1"/>
          </p:cNvPicPr>
          <p:nvPr/>
        </p:nvPicPr>
        <p:blipFill>
          <a:blip r:embed="rId2">
            <a:lum bright="18000"/>
          </a:blip>
          <a:srcRect/>
          <a:stretch>
            <a:fillRect/>
          </a:stretch>
        </p:blipFill>
        <p:spPr bwMode="auto">
          <a:xfrm>
            <a:off x="1447800" y="5562600"/>
            <a:ext cx="109537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5" name="Picture 9" descr="flowers-camelia"/>
          <p:cNvPicPr>
            <a:picLocks noChangeAspect="1" noChangeArrowheads="1"/>
          </p:cNvPicPr>
          <p:nvPr/>
        </p:nvPicPr>
        <p:blipFill>
          <a:blip r:embed="rId2">
            <a:lum bright="18000"/>
          </a:blip>
          <a:srcRect/>
          <a:stretch>
            <a:fillRect/>
          </a:stretch>
        </p:blipFill>
        <p:spPr bwMode="auto">
          <a:xfrm>
            <a:off x="0" y="4114800"/>
            <a:ext cx="109537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1419" name="Text Box 11"/>
          <p:cNvSpPr txBox="1">
            <a:spLocks noChangeArrowheads="1"/>
          </p:cNvSpPr>
          <p:nvPr/>
        </p:nvSpPr>
        <p:spPr bwMode="auto">
          <a:xfrm>
            <a:off x="381000" y="152400"/>
            <a:ext cx="533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CHUYÊN ĐỀ:</a:t>
            </a:r>
            <a:endParaRPr lang="en-US" sz="3600" b="1" dirty="0">
              <a:solidFill>
                <a:srgbClr val="0000FF"/>
              </a:solidFill>
            </a:endParaRPr>
          </a:p>
        </p:txBody>
      </p:sp>
      <p:sp>
        <p:nvSpPr>
          <p:cNvPr id="401420" name="Text Box 12"/>
          <p:cNvSpPr txBox="1">
            <a:spLocks noChangeArrowheads="1"/>
          </p:cNvSpPr>
          <p:nvPr/>
        </p:nvSpPr>
        <p:spPr bwMode="auto">
          <a:xfrm>
            <a:off x="1066800" y="1219200"/>
            <a:ext cx="807720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</a:rPr>
              <a:t>RÈN KĨ NĂNG PHÁT HIỆN VÀ PHÂN TÍCH TÁC DỤNG 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</a:rPr>
              <a:t>CỦA BIỆN PHÁP 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</a:rPr>
              <a:t>TU TỪ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3657600" y="4038600"/>
            <a:ext cx="60198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</a:rPr>
              <a:t>Giáo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</a:rPr>
              <a:t>viên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: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</a:rPr>
              <a:t>Phan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</a:rPr>
              <a:t>Thị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</a:rPr>
              <a:t>Lương</a:t>
            </a:r>
            <a:endParaRPr lang="en-US" sz="3600" b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                 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</a:rPr>
              <a:t>Lớp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  9C</a:t>
            </a:r>
            <a:endParaRPr lang="en-US" sz="36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1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1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500"/>
                                        <p:tgtEl>
                                          <p:spTgt spid="401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1419" grpId="0"/>
      <p:bldP spid="401420" grpId="0"/>
      <p:bldP spid="1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colours012t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810000"/>
            <a:ext cx="9144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152400" y="0"/>
            <a:ext cx="8839200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tập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3:</a:t>
            </a:r>
            <a:r>
              <a:rPr kumimoji="0" lang="en-US" sz="3200" b="0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Cho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đoạn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văn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sau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“… </a:t>
            </a:r>
            <a:r>
              <a:rPr kumimoji="0" lang="en-US" sz="32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Xách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đèn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ra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vườn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32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gió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tuyết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lặng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im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ở </a:t>
            </a:r>
            <a:r>
              <a:rPr kumimoji="0" lang="en-US" sz="32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bên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ngoài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như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chỉ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chực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đợi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mình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ra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ào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ào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xô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tới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Cái lặng im lúc đó mới thật dễ sợ: nó như bị gió chặt ra từng khúc, mà gió thì giống như những nhát chổi lớn muốn quét đi tất cả, ném vứt lung tung…”                                              	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(Trích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Lặng lẽ Sa Pa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Nguyễn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Thành Long)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Chỉ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các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phép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tu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từ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trong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đoạn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văn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trên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nêu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tác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dụng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các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phép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tu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từ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ấy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colours012t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810000"/>
            <a:ext cx="9144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152400" y="0"/>
            <a:ext cx="8839200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tập</a:t>
            </a:r>
            <a:r>
              <a:rPr kumimoji="0" lang="en-US" sz="32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3:</a:t>
            </a:r>
            <a:r>
              <a:rPr kumimoji="0" lang="en-US" sz="3200" b="0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Cho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đoạn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văn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sau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“… </a:t>
            </a:r>
            <a:r>
              <a:rPr kumimoji="0" lang="en-US" sz="32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Xách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đèn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ra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vườn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32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gió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tuyết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lặng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im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ở </a:t>
            </a:r>
            <a:r>
              <a:rPr kumimoji="0" lang="en-US" sz="32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bên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ngoài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như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chỉ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chực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đợi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mình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ra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ào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ào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xô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tới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Cái lặng im lúc đó mới thật dễ sợ: nó như bị gió chặt ra từng khúc, mà gió thì giống như những nhát chổi lớn muốn quét đi tất cả, ném vứt lung tung…”                                              	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(Trích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Lặng lẽ Sa Pa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Nguyễn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Thành Long)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Chỉ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các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phép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tu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từ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trong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đoạn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văn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trên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nêu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tác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dụng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các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phép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tu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từ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ấy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colours012t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810000"/>
            <a:ext cx="9144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152400" y="381000"/>
            <a:ext cx="8686800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vi-VN" sz="2400" b="1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những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hỏi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không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yêu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cầu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đoạn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văn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sinh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cần</a:t>
            </a:r>
            <a:r>
              <a:rPr lang="en-US" altLang="vi-VN" b="1" dirty="0">
                <a:latin typeface="Times New Roman" panose="02020603050405020304" pitchFamily="18" charset="0"/>
              </a:rPr>
              <a:t>: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vi-VN" b="1" dirty="0">
                <a:latin typeface="Times New Roman" panose="02020603050405020304" pitchFamily="18" charset="0"/>
              </a:rPr>
              <a:t>+ </a:t>
            </a:r>
            <a:r>
              <a:rPr lang="en-US" altLang="vi-VN" b="1" dirty="0" err="1">
                <a:latin typeface="Times New Roman" panose="02020603050405020304" pitchFamily="18" charset="0"/>
              </a:rPr>
              <a:t>Diễn</a:t>
            </a:r>
            <a:r>
              <a:rPr lang="en-US" altLang="vi-VN" b="1" dirty="0"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</a:rPr>
              <a:t>đạt</a:t>
            </a:r>
            <a:r>
              <a:rPr lang="en-US" altLang="vi-VN" b="1" dirty="0"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</a:rPr>
              <a:t>ngắn</a:t>
            </a:r>
            <a:r>
              <a:rPr lang="en-US" altLang="vi-VN" b="1" dirty="0">
                <a:latin typeface="Times New Roman" panose="02020603050405020304" pitchFamily="18" charset="0"/>
              </a:rPr>
              <a:t> </a:t>
            </a:r>
            <a:r>
              <a:rPr lang="en-US" altLang="vi-VN" b="1" dirty="0" err="1" smtClean="0">
                <a:latin typeface="Times New Roman" panose="02020603050405020304" pitchFamily="18" charset="0"/>
              </a:rPr>
              <a:t>gọn</a:t>
            </a:r>
            <a:r>
              <a:rPr lang="en-US" altLang="vi-VN" b="1" dirty="0" smtClean="0">
                <a:latin typeface="Times New Roman" panose="02020603050405020304" pitchFamily="18" charset="0"/>
              </a:rPr>
              <a:t>, </a:t>
            </a:r>
            <a:r>
              <a:rPr lang="en-US" altLang="vi-VN" b="1" dirty="0" err="1" smtClean="0">
                <a:latin typeface="Times New Roman" panose="02020603050405020304" pitchFamily="18" charset="0"/>
              </a:rPr>
              <a:t>gạch</a:t>
            </a:r>
            <a:r>
              <a:rPr lang="en-US" altLang="vi-VN" b="1" dirty="0" smtClean="0">
                <a:latin typeface="Times New Roman" panose="02020603050405020304" pitchFamily="18" charset="0"/>
              </a:rPr>
              <a:t> </a:t>
            </a:r>
            <a:r>
              <a:rPr lang="en-US" altLang="vi-VN" b="1" dirty="0" err="1" smtClean="0">
                <a:latin typeface="Times New Roman" panose="02020603050405020304" pitchFamily="18" charset="0"/>
              </a:rPr>
              <a:t>đầu</a:t>
            </a:r>
            <a:r>
              <a:rPr lang="en-US" altLang="vi-VN" b="1" dirty="0" smtClean="0">
                <a:latin typeface="Times New Roman" panose="02020603050405020304" pitchFamily="18" charset="0"/>
              </a:rPr>
              <a:t> </a:t>
            </a:r>
            <a:r>
              <a:rPr lang="en-US" altLang="vi-VN" b="1" dirty="0" err="1" smtClean="0">
                <a:latin typeface="Times New Roman" panose="02020603050405020304" pitchFamily="18" charset="0"/>
              </a:rPr>
              <a:t>dòng</a:t>
            </a:r>
            <a:r>
              <a:rPr lang="en-US" altLang="vi-VN" b="1" dirty="0" smtClean="0">
                <a:latin typeface="Times New Roman" panose="02020603050405020304" pitchFamily="18" charset="0"/>
              </a:rPr>
              <a:t> </a:t>
            </a:r>
            <a:r>
              <a:rPr lang="en-US" altLang="vi-VN" b="1" dirty="0" err="1" smtClean="0">
                <a:latin typeface="Times New Roman" panose="02020603050405020304" pitchFamily="18" charset="0"/>
              </a:rPr>
              <a:t>cho</a:t>
            </a:r>
            <a:r>
              <a:rPr lang="en-US" altLang="vi-VN" b="1" dirty="0" smtClean="0">
                <a:latin typeface="Times New Roman" panose="02020603050405020304" pitchFamily="18" charset="0"/>
              </a:rPr>
              <a:t> </a:t>
            </a:r>
            <a:r>
              <a:rPr lang="en-US" altLang="vi-VN" b="1" dirty="0" err="1" smtClean="0">
                <a:latin typeface="Times New Roman" panose="02020603050405020304" pitchFamily="18" charset="0"/>
              </a:rPr>
              <a:t>từng</a:t>
            </a:r>
            <a:r>
              <a:rPr lang="en-US" altLang="vi-VN" b="1" dirty="0" smtClean="0">
                <a:latin typeface="Times New Roman" panose="02020603050405020304" pitchFamily="18" charset="0"/>
              </a:rPr>
              <a:t> ý.</a:t>
            </a:r>
            <a:endParaRPr lang="en-US" altLang="vi-VN" b="1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vi-VN" b="1" dirty="0">
                <a:latin typeface="Times New Roman" panose="02020603050405020304" pitchFamily="18" charset="0"/>
              </a:rPr>
              <a:t>+ </a:t>
            </a:r>
            <a:r>
              <a:rPr lang="en-US" altLang="vi-VN" b="1" dirty="0" err="1">
                <a:latin typeface="Times New Roman" panose="02020603050405020304" pitchFamily="18" charset="0"/>
              </a:rPr>
              <a:t>Trả</a:t>
            </a:r>
            <a:r>
              <a:rPr lang="en-US" altLang="vi-VN" b="1" dirty="0"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</a:rPr>
              <a:t>lời</a:t>
            </a:r>
            <a:r>
              <a:rPr lang="en-US" altLang="vi-VN" b="1" dirty="0"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</a:rPr>
              <a:t>chính</a:t>
            </a:r>
            <a:r>
              <a:rPr lang="en-US" altLang="vi-VN" b="1" dirty="0">
                <a:latin typeface="Times New Roman" panose="02020603050405020304" pitchFamily="18" charset="0"/>
              </a:rPr>
              <a:t> </a:t>
            </a:r>
            <a:r>
              <a:rPr lang="en-US" altLang="vi-VN" b="1" dirty="0" err="1" smtClean="0">
                <a:latin typeface="Times New Roman" panose="02020603050405020304" pitchFamily="18" charset="0"/>
              </a:rPr>
              <a:t>xác</a:t>
            </a:r>
            <a:r>
              <a:rPr lang="en-US" altLang="vi-VN" b="1" dirty="0" smtClean="0">
                <a:latin typeface="Times New Roman" panose="02020603050405020304" pitchFamily="18" charset="0"/>
              </a:rPr>
              <a:t>, </a:t>
            </a:r>
            <a:r>
              <a:rPr lang="en-US" altLang="vi-VN" b="1" dirty="0" err="1">
                <a:latin typeface="Times New Roman" panose="02020603050405020304" pitchFamily="18" charset="0"/>
              </a:rPr>
              <a:t>đúng</a:t>
            </a:r>
            <a:r>
              <a:rPr lang="en-US" altLang="vi-VN" b="1" dirty="0"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</a:rPr>
              <a:t>trọng</a:t>
            </a:r>
            <a:r>
              <a:rPr lang="en-US" altLang="vi-VN" b="1" dirty="0"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</a:rPr>
              <a:t>tâm</a:t>
            </a:r>
            <a:r>
              <a:rPr lang="en-US" altLang="vi-VN" b="1" dirty="0"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</a:rPr>
              <a:t>câu</a:t>
            </a:r>
            <a:r>
              <a:rPr lang="en-US" altLang="vi-VN" b="1" dirty="0"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</a:rPr>
              <a:t>hỏi</a:t>
            </a:r>
            <a:r>
              <a:rPr lang="en-US" altLang="vi-VN" b="1" dirty="0"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vi-VN" b="1" dirty="0">
                <a:latin typeface="Times New Roman" panose="02020603050405020304" pitchFamily="18" charset="0"/>
              </a:rPr>
              <a:t>+ </a:t>
            </a:r>
            <a:r>
              <a:rPr lang="en-US" altLang="vi-VN" b="1" dirty="0" err="1">
                <a:latin typeface="Times New Roman" panose="02020603050405020304" pitchFamily="18" charset="0"/>
              </a:rPr>
              <a:t>Câu</a:t>
            </a:r>
            <a:r>
              <a:rPr lang="en-US" altLang="vi-VN" b="1" dirty="0"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</a:rPr>
              <a:t>trả</a:t>
            </a:r>
            <a:r>
              <a:rPr lang="en-US" altLang="vi-VN" b="1" dirty="0"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</a:rPr>
              <a:t>lời</a:t>
            </a:r>
            <a:r>
              <a:rPr lang="en-US" altLang="vi-VN" b="1" dirty="0"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</a:rPr>
              <a:t>cần</a:t>
            </a:r>
            <a:r>
              <a:rPr lang="en-US" altLang="vi-VN" b="1" dirty="0"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</a:rPr>
              <a:t>đầy</a:t>
            </a:r>
            <a:r>
              <a:rPr lang="en-US" altLang="vi-VN" b="1" dirty="0"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</a:rPr>
              <a:t>đủ</a:t>
            </a:r>
            <a:r>
              <a:rPr lang="en-US" altLang="vi-VN" b="1" dirty="0"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</a:rPr>
              <a:t>theo</a:t>
            </a:r>
            <a:r>
              <a:rPr lang="en-US" altLang="vi-VN" b="1" dirty="0"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</a:rPr>
              <a:t>kết</a:t>
            </a:r>
            <a:r>
              <a:rPr lang="en-US" altLang="vi-VN" b="1" dirty="0"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</a:rPr>
              <a:t>cấu</a:t>
            </a:r>
            <a:r>
              <a:rPr lang="en-US" altLang="vi-VN" b="1" dirty="0"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</a:rPr>
              <a:t>chủ-vị</a:t>
            </a:r>
            <a:r>
              <a:rPr lang="en-US" altLang="vi-VN" b="1" dirty="0">
                <a:latin typeface="Times New Roman" panose="02020603050405020304" pitchFamily="18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0200" cy="685800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</p:pic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365125" y="76200"/>
            <a:ext cx="184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vi-VN" sz="1400" u="sng"/>
          </a:p>
        </p:txBody>
      </p:sp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365125" y="76200"/>
            <a:ext cx="184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vi-VN" sz="1400" u="sng"/>
          </a:p>
        </p:txBody>
      </p:sp>
      <p:sp>
        <p:nvSpPr>
          <p:cNvPr id="40965" name="Text Box 5"/>
          <p:cNvSpPr txBox="1">
            <a:spLocks noChangeArrowheads="1"/>
          </p:cNvSpPr>
          <p:nvPr/>
        </p:nvSpPr>
        <p:spPr bwMode="auto">
          <a:xfrm>
            <a:off x="365125" y="76200"/>
            <a:ext cx="184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vi-VN" sz="1400" u="sng"/>
          </a:p>
        </p:txBody>
      </p:sp>
      <p:sp>
        <p:nvSpPr>
          <p:cNvPr id="40966" name="Text Box 6"/>
          <p:cNvSpPr txBox="1">
            <a:spLocks noChangeArrowheads="1"/>
          </p:cNvSpPr>
          <p:nvPr/>
        </p:nvSpPr>
        <p:spPr bwMode="auto">
          <a:xfrm>
            <a:off x="365125" y="76200"/>
            <a:ext cx="184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vi-VN" sz="1400" u="sng"/>
          </a:p>
        </p:txBody>
      </p:sp>
      <p:sp>
        <p:nvSpPr>
          <p:cNvPr id="402439" name="Rectangle 7"/>
          <p:cNvSpPr>
            <a:spLocks noChangeArrowheads="1"/>
          </p:cNvSpPr>
          <p:nvPr/>
        </p:nvSpPr>
        <p:spPr bwMode="auto">
          <a:xfrm>
            <a:off x="609600" y="4676775"/>
            <a:ext cx="18415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vi-VN" sz="25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NI-Times" pitchFamily="2" charset="0"/>
            </a:endParaRPr>
          </a:p>
        </p:txBody>
      </p:sp>
      <p:sp>
        <p:nvSpPr>
          <p:cNvPr id="40968" name="Text Box 8"/>
          <p:cNvSpPr txBox="1">
            <a:spLocks noChangeArrowheads="1"/>
          </p:cNvSpPr>
          <p:nvPr/>
        </p:nvSpPr>
        <p:spPr bwMode="auto">
          <a:xfrm>
            <a:off x="1524000" y="1420813"/>
            <a:ext cx="617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2400" b="1" u="sng">
              <a:solidFill>
                <a:srgbClr val="FF3300"/>
              </a:solidFill>
            </a:endParaRPr>
          </a:p>
        </p:txBody>
      </p:sp>
      <p:sp>
        <p:nvSpPr>
          <p:cNvPr id="402443" name="Rectangle 11"/>
          <p:cNvSpPr>
            <a:spLocks noChangeArrowheads="1"/>
          </p:cNvSpPr>
          <p:nvPr/>
        </p:nvSpPr>
        <p:spPr bwMode="auto">
          <a:xfrm>
            <a:off x="533400" y="1752600"/>
            <a:ext cx="2514600" cy="762000"/>
          </a:xfrm>
          <a:prstGeom prst="rect">
            <a:avLst/>
          </a:prstGeom>
          <a:solidFill>
            <a:schemeClr val="bg1"/>
          </a:solidFill>
          <a:ln w="38100" cmpd="dbl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32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Tu</a:t>
            </a:r>
            <a:r>
              <a:rPr lang="en-US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từ</a:t>
            </a:r>
            <a:r>
              <a:rPr lang="en-US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từ</a:t>
            </a:r>
            <a:r>
              <a:rPr lang="en-US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vựng</a:t>
            </a:r>
            <a:endParaRPr lang="en-US" sz="32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02444" name="Rectangle 12"/>
          <p:cNvSpPr>
            <a:spLocks noChangeArrowheads="1"/>
          </p:cNvSpPr>
          <p:nvPr/>
        </p:nvSpPr>
        <p:spPr bwMode="auto">
          <a:xfrm>
            <a:off x="5410200" y="1828800"/>
            <a:ext cx="3200400" cy="685800"/>
          </a:xfrm>
          <a:prstGeom prst="rect">
            <a:avLst/>
          </a:prstGeom>
          <a:solidFill>
            <a:schemeClr val="bg1"/>
          </a:solidFill>
          <a:ln w="38100" cmpd="dbl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36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Tu</a:t>
            </a: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từ</a:t>
            </a: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cú</a:t>
            </a: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pháp</a:t>
            </a:r>
            <a:endParaRPr lang="en-US" sz="36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02445" name="Line 13"/>
          <p:cNvSpPr>
            <a:spLocks noChangeShapeType="1"/>
          </p:cNvSpPr>
          <p:nvPr/>
        </p:nvSpPr>
        <p:spPr bwMode="auto">
          <a:xfrm flipH="1">
            <a:off x="2362200" y="1295400"/>
            <a:ext cx="1447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2446" name="Line 14"/>
          <p:cNvSpPr>
            <a:spLocks noChangeShapeType="1"/>
          </p:cNvSpPr>
          <p:nvPr/>
        </p:nvSpPr>
        <p:spPr bwMode="auto">
          <a:xfrm>
            <a:off x="5105400" y="1295400"/>
            <a:ext cx="1371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2447" name="Line 15"/>
          <p:cNvSpPr>
            <a:spLocks noChangeShapeType="1"/>
          </p:cNvSpPr>
          <p:nvPr/>
        </p:nvSpPr>
        <p:spPr bwMode="auto">
          <a:xfrm>
            <a:off x="7162800" y="2590800"/>
            <a:ext cx="1587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2448" name="Rectangle 16"/>
          <p:cNvSpPr>
            <a:spLocks noChangeArrowheads="1"/>
          </p:cNvSpPr>
          <p:nvPr/>
        </p:nvSpPr>
        <p:spPr bwMode="auto">
          <a:xfrm>
            <a:off x="2781300" y="616131"/>
            <a:ext cx="3657600" cy="609600"/>
          </a:xfrm>
          <a:prstGeom prst="rect">
            <a:avLst/>
          </a:prstGeom>
          <a:solidFill>
            <a:schemeClr val="bg1"/>
          </a:solidFill>
          <a:ln w="38100" cmpd="dbl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 dirty="0" err="1" smtClean="0">
                <a:solidFill>
                  <a:srgbClr val="0000FF"/>
                </a:solidFill>
              </a:rPr>
              <a:t>B</a:t>
            </a:r>
            <a:r>
              <a:rPr lang="en-US" sz="3600" b="1" dirty="0" err="1" smtClean="0">
                <a:solidFill>
                  <a:srgbClr val="0000FF"/>
                </a:solidFill>
              </a:rPr>
              <a:t>iện</a:t>
            </a:r>
            <a:r>
              <a:rPr lang="en-US" sz="3600" b="1" dirty="0" smtClean="0">
                <a:solidFill>
                  <a:srgbClr val="0000FF"/>
                </a:solidFill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</a:rPr>
              <a:t>pháp</a:t>
            </a:r>
            <a:r>
              <a:rPr lang="en-US" sz="3600" b="1" dirty="0" smtClean="0">
                <a:solidFill>
                  <a:srgbClr val="0000FF"/>
                </a:solidFill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</a:rPr>
              <a:t>tu</a:t>
            </a:r>
            <a:r>
              <a:rPr lang="en-US" sz="3600" b="1" dirty="0" smtClean="0">
                <a:solidFill>
                  <a:srgbClr val="0000FF"/>
                </a:solidFill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</a:rPr>
              <a:t>từ</a:t>
            </a:r>
            <a:endParaRPr lang="en-US" sz="3600" b="1" dirty="0">
              <a:solidFill>
                <a:srgbClr val="0000FF"/>
              </a:solidFill>
            </a:endParaRPr>
          </a:p>
        </p:txBody>
      </p:sp>
      <p:sp>
        <p:nvSpPr>
          <p:cNvPr id="402449" name="Line 17"/>
          <p:cNvSpPr>
            <a:spLocks noChangeShapeType="1"/>
          </p:cNvSpPr>
          <p:nvPr/>
        </p:nvSpPr>
        <p:spPr bwMode="auto">
          <a:xfrm>
            <a:off x="1790700" y="2514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2452" name="Rectangle 20"/>
          <p:cNvSpPr>
            <a:spLocks noChangeArrowheads="1"/>
          </p:cNvSpPr>
          <p:nvPr/>
        </p:nvSpPr>
        <p:spPr bwMode="auto">
          <a:xfrm>
            <a:off x="457200" y="3048000"/>
            <a:ext cx="3581400" cy="2438400"/>
          </a:xfrm>
          <a:prstGeom prst="rect">
            <a:avLst/>
          </a:prstGeom>
          <a:solidFill>
            <a:schemeClr val="bg1"/>
          </a:solidFill>
          <a:ln w="38100" cmpd="dbl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402453" name="Text Box 21"/>
          <p:cNvSpPr txBox="1">
            <a:spLocks noChangeArrowheads="1"/>
          </p:cNvSpPr>
          <p:nvPr/>
        </p:nvSpPr>
        <p:spPr bwMode="auto">
          <a:xfrm>
            <a:off x="381000" y="2971800"/>
            <a:ext cx="37338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sz="2800" b="1" dirty="0" smtClean="0">
                <a:solidFill>
                  <a:srgbClr val="0000FF"/>
                </a:solidFill>
              </a:rPr>
              <a:t>So </a:t>
            </a:r>
            <a:r>
              <a:rPr lang="en-US" sz="2800" b="1" dirty="0" err="1" smtClean="0">
                <a:solidFill>
                  <a:srgbClr val="0000FF"/>
                </a:solidFill>
              </a:rPr>
              <a:t>sánh</a:t>
            </a:r>
            <a:r>
              <a:rPr lang="en-US" sz="2800" b="1" dirty="0" smtClean="0">
                <a:solidFill>
                  <a:srgbClr val="0000FF"/>
                </a:solidFill>
              </a:rPr>
              <a:t>       - </a:t>
            </a:r>
            <a:r>
              <a:rPr lang="en-US" sz="2800" b="1" dirty="0" err="1" smtClean="0">
                <a:solidFill>
                  <a:srgbClr val="0000FF"/>
                </a:solidFill>
              </a:rPr>
              <a:t>Nói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quá</a:t>
            </a:r>
            <a:endParaRPr lang="en-US" sz="2800" b="1" dirty="0" smtClean="0">
              <a:solidFill>
                <a:srgbClr val="0000FF"/>
              </a:solidFill>
            </a:endParaRP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Nhân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hóa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</a:rPr>
              <a:t>  </a:t>
            </a:r>
            <a:r>
              <a:rPr lang="en-US" sz="2800" b="1" dirty="0" smtClean="0">
                <a:solidFill>
                  <a:srgbClr val="0000FF"/>
                </a:solidFill>
              </a:rPr>
              <a:t>- </a:t>
            </a:r>
            <a:r>
              <a:rPr lang="en-US" sz="2800" b="1" dirty="0" err="1" smtClean="0">
                <a:solidFill>
                  <a:srgbClr val="0000FF"/>
                </a:solidFill>
              </a:rPr>
              <a:t>Nói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giảm</a:t>
            </a:r>
            <a:r>
              <a:rPr lang="en-US" sz="2800" b="1" dirty="0" smtClean="0">
                <a:solidFill>
                  <a:srgbClr val="0000FF"/>
                </a:solidFill>
              </a:rPr>
              <a:t>,</a:t>
            </a:r>
          </a:p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0000FF"/>
                </a:solidFill>
              </a:rPr>
              <a:t>- </a:t>
            </a:r>
            <a:r>
              <a:rPr lang="en-US" sz="2800" b="1" dirty="0" err="1" smtClean="0">
                <a:solidFill>
                  <a:srgbClr val="0000FF"/>
                </a:solidFill>
              </a:rPr>
              <a:t>Ẩn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dụ</a:t>
            </a:r>
            <a:r>
              <a:rPr lang="en-US" sz="2800" b="1" dirty="0" smtClean="0">
                <a:solidFill>
                  <a:srgbClr val="0000FF"/>
                </a:solidFill>
              </a:rPr>
              <a:t>         </a:t>
            </a:r>
            <a:r>
              <a:rPr lang="en-US" sz="2800" b="1" dirty="0" smtClean="0">
                <a:solidFill>
                  <a:srgbClr val="0000FF"/>
                </a:solidFill>
              </a:rPr>
              <a:t>   </a:t>
            </a:r>
            <a:r>
              <a:rPr lang="en-US" sz="2800" b="1" dirty="0" err="1" smtClean="0">
                <a:solidFill>
                  <a:srgbClr val="0000FF"/>
                </a:solidFill>
              </a:rPr>
              <a:t>nói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tránh</a:t>
            </a:r>
            <a:endParaRPr lang="en-US" sz="2800" b="1" dirty="0" smtClean="0">
              <a:solidFill>
                <a:srgbClr val="0000FF"/>
              </a:solidFill>
            </a:endParaRP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Hoán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dụ</a:t>
            </a:r>
            <a:r>
              <a:rPr lang="en-US" sz="2800" b="1" dirty="0" smtClean="0">
                <a:solidFill>
                  <a:srgbClr val="0000FF"/>
                </a:solidFill>
              </a:rPr>
              <a:t>…</a:t>
            </a:r>
          </a:p>
          <a:p>
            <a:pPr>
              <a:spcBef>
                <a:spcPct val="50000"/>
              </a:spcBef>
              <a:buFontTx/>
              <a:buChar char="-"/>
            </a:pPr>
            <a:endParaRPr lang="en-US" sz="2800" b="1" dirty="0" smtClean="0">
              <a:solidFill>
                <a:srgbClr val="0000FF"/>
              </a:solidFill>
            </a:endParaRPr>
          </a:p>
        </p:txBody>
      </p:sp>
      <p:sp>
        <p:nvSpPr>
          <p:cNvPr id="402454" name="Text Box 22"/>
          <p:cNvSpPr txBox="1">
            <a:spLocks noChangeArrowheads="1"/>
          </p:cNvSpPr>
          <p:nvPr/>
        </p:nvSpPr>
        <p:spPr bwMode="auto">
          <a:xfrm>
            <a:off x="5334000" y="3048000"/>
            <a:ext cx="3276600" cy="2462213"/>
          </a:xfrm>
          <a:prstGeom prst="rect">
            <a:avLst/>
          </a:prstGeom>
          <a:solidFill>
            <a:schemeClr val="bg1"/>
          </a:solidFill>
          <a:ln w="38100" cmpd="dbl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0000FF"/>
                </a:solidFill>
              </a:rPr>
              <a:t>- </a:t>
            </a:r>
            <a:r>
              <a:rPr lang="en-US" sz="2800" b="1" dirty="0" err="1" smtClean="0">
                <a:solidFill>
                  <a:srgbClr val="0000FF"/>
                </a:solidFill>
              </a:rPr>
              <a:t>Điệp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ngữ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Liệt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kê</a:t>
            </a:r>
            <a:endParaRPr lang="en-US" sz="2800" b="1" dirty="0" smtClean="0">
              <a:solidFill>
                <a:srgbClr val="0000FF"/>
              </a:solidFill>
            </a:endParaRP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Đảo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ngữ</a:t>
            </a:r>
            <a:r>
              <a:rPr lang="en-US" sz="2800" b="1" dirty="0" smtClean="0">
                <a:solidFill>
                  <a:srgbClr val="0000FF"/>
                </a:solidFill>
              </a:rPr>
              <a:t>…</a:t>
            </a:r>
          </a:p>
          <a:p>
            <a:pPr>
              <a:spcBef>
                <a:spcPct val="50000"/>
              </a:spcBef>
            </a:pPr>
            <a:endParaRPr lang="en-US" sz="2800" b="1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"/>
                                        <p:tgtEl>
                                          <p:spTgt spid="402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2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500"/>
                                        <p:tgtEl>
                                          <p:spTgt spid="402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02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024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02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02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02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02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024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024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02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02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02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024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02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2443" grpId="0" animBg="1"/>
      <p:bldP spid="402444" grpId="0" animBg="1"/>
      <p:bldP spid="402445" grpId="0" animBg="1"/>
      <p:bldP spid="402446" grpId="0" animBg="1"/>
      <p:bldP spid="402447" grpId="0" animBg="1"/>
      <p:bldP spid="402448" grpId="0" animBg="1"/>
      <p:bldP spid="402449" grpId="0" animBg="1"/>
      <p:bldP spid="402452" grpId="0" animBg="1"/>
      <p:bldP spid="402453" grpId="0"/>
      <p:bldP spid="40245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colours012t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590800"/>
            <a:ext cx="914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11"/>
          <p:cNvSpPr txBox="1">
            <a:spLocks noChangeArrowheads="1"/>
          </p:cNvSpPr>
          <p:nvPr/>
        </p:nvSpPr>
        <p:spPr bwMode="auto">
          <a:xfrm>
            <a:off x="2438400" y="76200"/>
            <a:ext cx="4267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Các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bước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làm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: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433251" y="722531"/>
            <a:ext cx="8229600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 u="sng" dirty="0" smtClean="0">
                <a:solidFill>
                  <a:srgbClr val="0000FF"/>
                </a:solidFill>
                <a:latin typeface="Times New Roman" pitchFamily="18" charset="0"/>
              </a:rPr>
              <a:t>Bước 1: </a:t>
            </a:r>
          </a:p>
          <a:p>
            <a:pPr marL="457200" indent="-457200" algn="just">
              <a:spcBef>
                <a:spcPct val="50000"/>
              </a:spcBef>
              <a:buFontTx/>
              <a:buChar char="-"/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Gọi tên biện pháp tu từ</a:t>
            </a:r>
          </a:p>
          <a:p>
            <a:pPr marL="457200" indent="-457200" algn="just">
              <a:spcBef>
                <a:spcPct val="50000"/>
              </a:spcBef>
              <a:buFontTx/>
              <a:buChar char="-"/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hỉ rõ từ ngữ, hình ảnh thuộc biện pháp tu từ ấy</a:t>
            </a:r>
          </a:p>
          <a:p>
            <a:pPr algn="just">
              <a:spcBef>
                <a:spcPct val="50000"/>
              </a:spcBef>
            </a:pPr>
            <a:r>
              <a:rPr lang="en-US" sz="2800" b="1" u="sng" dirty="0" smtClean="0">
                <a:solidFill>
                  <a:srgbClr val="0000FF"/>
                </a:solidFill>
                <a:latin typeface="Times New Roman" pitchFamily="18" charset="0"/>
              </a:rPr>
              <a:t>Bước 2: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Tác dụng</a:t>
            </a:r>
          </a:p>
          <a:p>
            <a:pPr algn="just">
              <a:spcBef>
                <a:spcPct val="50000"/>
              </a:spcBef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- Tác dụng chung: hình thức nghệ thuật (Làm cho câu văn, câu thơ trở nên thế nào?)</a:t>
            </a:r>
          </a:p>
          <a:p>
            <a:pPr algn="just">
              <a:spcBef>
                <a:spcPct val="50000"/>
              </a:spcBef>
              <a:buFontTx/>
              <a:buChar char="-"/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Tác dụng riêng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: </a:t>
            </a:r>
          </a:p>
          <a:p>
            <a:pPr algn="just">
              <a:spcBef>
                <a:spcPct val="50000"/>
              </a:spcBef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+ Về nội dung: gợi những hình ảnh gì?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nội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dung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gì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?</a:t>
            </a:r>
          </a:p>
          <a:p>
            <a:pPr algn="just">
              <a:spcBef>
                <a:spcPct val="50000"/>
              </a:spcBef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+ Về tư tưởng: thể hiện được điều gì về tác giả (tài quan sát, trí tưởng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tượng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thái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độ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, tình cảm…) </a:t>
            </a:r>
            <a:endParaRPr lang="en-US" sz="28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colours012t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810000"/>
            <a:ext cx="9144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11"/>
          <p:cNvSpPr txBox="1">
            <a:spLocks noChangeArrowheads="1"/>
          </p:cNvSpPr>
          <p:nvPr/>
        </p:nvSpPr>
        <p:spPr bwMode="auto">
          <a:xfrm>
            <a:off x="0" y="0"/>
            <a:ext cx="533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Lưu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 ý: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228600" y="685800"/>
            <a:ext cx="86106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</a:rPr>
              <a:t>So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</a:rPr>
              <a:t>sánh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</a:rPr>
              <a:t>nhân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</a:rPr>
              <a:t>hóa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</a:rPr>
              <a:t>: </a:t>
            </a:r>
          </a:p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+ Giúp cho câu văn/ câu thơ trở nên sinh động</a:t>
            </a:r>
          </a:p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+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Tạo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sự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gần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gũi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với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con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người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;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người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đọc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hình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dung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cụ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thể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sự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vật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hơn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…</a:t>
            </a:r>
            <a:endParaRPr lang="en-US" sz="2800" b="1" dirty="0">
              <a:solidFill>
                <a:srgbClr val="0000FF"/>
              </a:solidFill>
            </a:endParaRPr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152400" y="3048000"/>
            <a:ext cx="8382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Ẩn dụ, hoán dụ: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 cho cách diễn đạt thêm hàm súc, cô đọng…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228600" y="4191000"/>
            <a:ext cx="8382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Đảo ngữ, điệp ngữ, liệt kê: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Muốn nhấn mạnh điều gì đó; tạo nhịp điệu cho câu văn/ câu thơ…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colours012t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209800"/>
            <a:ext cx="91440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 Box 11"/>
          <p:cNvSpPr txBox="1">
            <a:spLocks noChangeArrowheads="1"/>
          </p:cNvSpPr>
          <p:nvPr/>
        </p:nvSpPr>
        <p:spPr bwMode="auto">
          <a:xfrm>
            <a:off x="0" y="304800"/>
            <a:ext cx="6248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Một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cách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hỏi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thường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gặp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: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5" name="Text Box 11"/>
          <p:cNvSpPr txBox="1">
            <a:spLocks noChangeArrowheads="1"/>
          </p:cNvSpPr>
          <p:nvPr/>
        </p:nvSpPr>
        <p:spPr bwMode="auto">
          <a:xfrm>
            <a:off x="304800" y="1371600"/>
            <a:ext cx="86106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Hiệu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quả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thẩm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mĩ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phép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tu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từ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.</a:t>
            </a:r>
            <a:endParaRPr lang="en-US" sz="2800" b="1" i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-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Tác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dụng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phép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tu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từ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-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Giá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trị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nghệ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thuật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mà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phép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tu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từ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mang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lại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.</a:t>
            </a:r>
            <a:endParaRPr lang="en-US" sz="28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colours012t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2057400"/>
            <a:ext cx="9100457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206829" y="381000"/>
            <a:ext cx="8839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tập 1: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 câu “Sương chùng chình qua ngõ”, nhà thơ đã sử dụng phép tu từ nào? Em hãy chỉ rõ hiệu quả nghệ thuật của phép tu từ ấy.</a:t>
            </a:r>
            <a:endParaRPr lang="en-US" sz="32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colours012t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2057400"/>
            <a:ext cx="9100457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206829" y="381000"/>
            <a:ext cx="8839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tập 1: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 câu “Sương chùng chình qua ngõ”, nhà thơ đã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sử dụng phép tu từ nào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Em hãy chỉ rõ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hiệu quả nghệ thuật của phép tu từ ấy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colours012t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810000"/>
            <a:ext cx="9144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0" y="152400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</a:t>
            </a:r>
            <a:endParaRPr lang="en-US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Viếng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lăng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  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“Bác nằm trong giấc ngủ bình yên</a:t>
            </a:r>
            <a:endParaRPr lang="en-US" sz="32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vầng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trăng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dịu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hiền</a:t>
            </a:r>
            <a:endParaRPr lang="en-US" sz="32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Vẫn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mãi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mãi</a:t>
            </a:r>
            <a:endParaRPr lang="en-US" sz="32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nhói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tim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!...”</a:t>
            </a:r>
            <a:endParaRPr lang="en-US" sz="32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ẩn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nghệ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Cho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ẩn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colours012t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810000"/>
            <a:ext cx="9144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0" y="152400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</a:t>
            </a:r>
            <a:endParaRPr lang="en-US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Viếng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lăng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  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“Bác nằm trong giấc ngủ bình yên</a:t>
            </a:r>
            <a:endParaRPr lang="en-US" sz="3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vầng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trăng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dịu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hiền</a:t>
            </a:r>
            <a:endParaRPr lang="en-US" sz="3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Vẫn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mãi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mãi</a:t>
            </a:r>
            <a:endParaRPr lang="en-US" sz="3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nhói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tim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!...”</a:t>
            </a:r>
            <a:endParaRPr lang="en-US" sz="3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ẩn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nghệ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Cho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ẩn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581</Words>
  <Application>Microsoft Office PowerPoint</Application>
  <PresentationFormat>On-screen Show (4:3)</PresentationFormat>
  <Paragraphs>62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Khanh</dc:creator>
  <cp:lastModifiedBy>Khanh</cp:lastModifiedBy>
  <cp:revision>48</cp:revision>
  <dcterms:created xsi:type="dcterms:W3CDTF">2006-08-16T00:00:00Z</dcterms:created>
  <dcterms:modified xsi:type="dcterms:W3CDTF">2016-05-18T22:35:11Z</dcterms:modified>
</cp:coreProperties>
</file>